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34"/>
  </p:notesMasterIdLst>
  <p:handoutMasterIdLst>
    <p:handoutMasterId r:id="rId35"/>
  </p:handoutMasterIdLst>
  <p:sldIdLst>
    <p:sldId id="290" r:id="rId2"/>
    <p:sldId id="257" r:id="rId3"/>
    <p:sldId id="289" r:id="rId4"/>
    <p:sldId id="258" r:id="rId5"/>
    <p:sldId id="284" r:id="rId6"/>
    <p:sldId id="259" r:id="rId7"/>
    <p:sldId id="260" r:id="rId8"/>
    <p:sldId id="282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85" r:id="rId17"/>
    <p:sldId id="268" r:id="rId18"/>
    <p:sldId id="269" r:id="rId19"/>
    <p:sldId id="279" r:id="rId20"/>
    <p:sldId id="288" r:id="rId21"/>
    <p:sldId id="270" r:id="rId22"/>
    <p:sldId id="278" r:id="rId23"/>
    <p:sldId id="271" r:id="rId24"/>
    <p:sldId id="272" r:id="rId25"/>
    <p:sldId id="273" r:id="rId26"/>
    <p:sldId id="274" r:id="rId27"/>
    <p:sldId id="280" r:id="rId28"/>
    <p:sldId id="291" r:id="rId29"/>
    <p:sldId id="292" r:id="rId30"/>
    <p:sldId id="281" r:id="rId31"/>
    <p:sldId id="286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xo 2" pitchFamily="2" charset="77"/>
      <p:regular r:id="rId40"/>
      <p:bold r:id="rId41"/>
      <p:italic r:id="rId42"/>
      <p:boldItalic r:id="rId43"/>
    </p:embeddedFont>
    <p:embeddedFont>
      <p:font typeface="Ink Free" panose="03080402000500000000" pitchFamily="66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20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3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D-5240-96A5-40AF9E8E4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D-5240-96A5-40AF9E8E4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D-5240-96A5-40AF9E8E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CD2B76-4E02-1C44-86E9-153DABD6611C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F80F2-7CBA-5844-AC57-D43E2A66E362}"/>
              </a:ext>
            </a:extLst>
          </p:cNvPr>
          <p:cNvSpPr/>
          <p:nvPr userDrawn="1"/>
        </p:nvSpPr>
        <p:spPr>
          <a:xfrm>
            <a:off x="0" y="1087826"/>
            <a:ext cx="8261498" cy="461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939" y="1087826"/>
            <a:ext cx="7490792" cy="2422137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939" y="3578088"/>
            <a:ext cx="7490792" cy="1679713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410E80-8FF3-934A-8462-B4DBC9CE3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CE793-8772-D747-9C07-065692AD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traight Connector 12">
            <a:extLst>
              <a:ext uri="{FF2B5EF4-FFF2-40B4-BE49-F238E27FC236}">
                <a16:creationId xmlns:a16="http://schemas.microsoft.com/office/drawing/2014/main" id="{FFB1E2D6-DE30-EF49-88FE-3CAEE9DCE2AF}"/>
              </a:ext>
            </a:extLst>
          </p:cNvPr>
          <p:cNvSpPr/>
          <p:nvPr userDrawn="1"/>
        </p:nvSpPr>
        <p:spPr>
          <a:xfrm flipH="1">
            <a:off x="390939" y="3509962"/>
            <a:ext cx="7490792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</p:spTree>
    <p:extLst>
      <p:ext uri="{BB962C8B-B14F-4D97-AF65-F5344CB8AC3E}">
        <p14:creationId xmlns:p14="http://schemas.microsoft.com/office/powerpoint/2010/main" val="1832909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483" y="29275"/>
            <a:ext cx="11997731" cy="5400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ángulo 8">
            <a:extLst>
              <a:ext uri="{FF2B5EF4-FFF2-40B4-BE49-F238E27FC236}">
                <a16:creationId xmlns:a16="http://schemas.microsoft.com/office/drawing/2014/main" id="{217A176C-B46C-7447-9343-35DE9C3DC97B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353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80000" y="45720"/>
            <a:ext cx="11880000" cy="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2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80000" y="728527"/>
            <a:ext cx="11880000" cy="531947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80000" y="6228000"/>
            <a:ext cx="279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2A9F0C56-9939-3E40-B392-E42D4D7A40E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402097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C474EE9-4570-5B44-9838-870B8A2B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71A808-B5E1-EF4F-9B73-F5BDB1B9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4011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24367"/>
            <a:ext cx="10515600" cy="1500188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1542"/>
            <a:ext cx="10515600" cy="150018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1617F8-A938-D54B-B5A9-304E16C4F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E23E91E-FBFA-024E-8A75-73C5B823E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110793"/>
            <a:ext cx="12017829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63B0-B43A-ED43-A85D-45BAAA845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8B3CCC-E2D0-FF48-B7AB-6F666ECC2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4539AD-C874-5E4A-847B-B3DDAF64D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48C2B213-A3F6-C04A-9986-389FA48B96F4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64582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0" y="157957"/>
            <a:ext cx="11963400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F55129-3A1B-D44B-9F6D-0A6EF5AA5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F5EB14-8D0C-914C-8B11-7B419FA78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925BD281-E48D-814A-9AD7-54E4CC4FA635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7593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001-C94B-2342-918E-FBBB4311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29DC9C7-6458-984D-8A54-9FE859C80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145D2-37ED-3744-AA31-24020D27C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4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2B4667-938A-1648-8DF0-DA9B9C103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AEDCA4-1EC6-C74E-BA02-1925DB375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ángulo 8">
            <a:extLst>
              <a:ext uri="{FF2B5EF4-FFF2-40B4-BE49-F238E27FC236}">
                <a16:creationId xmlns:a16="http://schemas.microsoft.com/office/drawing/2014/main" id="{F74CE627-88E6-DB4D-8540-08511B7CCD6A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88028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820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31DB8-FF2F-BA4C-939E-60FD996052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C102B-99E7-B14F-BB60-3630DADFE0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5915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BE8CDF2-8057-DC4D-A8E5-D5B16100A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CFF9C3-F8C9-7C47-A55E-A6B0DA74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AF3BB-D022-AC47-BD7A-0AB9753616E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8" y="6356350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C2F8-03AB-F843-BD51-105BC78EC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Ibrar Ahmed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US" sz="4200" dirty="0">
              <a:solidFill>
                <a:schemeClr val="accent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97"/>
            </a:pPr>
            <a:r>
              <a:rPr lang="en-US" dirty="0">
                <a:solidFill>
                  <a:schemeClr val="accent1"/>
                </a:solidFill>
              </a:rPr>
              <a:t>Learn PostgreSQL index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3B11-BDF5-8D47-9FAA-1A2AEFB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Database Architect -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Percona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LLC</a:t>
            </a: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93142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880000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880000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80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80000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80000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80000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80000" y="3505428"/>
            <a:ext cx="11880000" cy="254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80000" y="900000"/>
            <a:ext cx="11880000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88815" y="-27507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13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94800" y="1080000"/>
            <a:ext cx="5760000" cy="5040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094800" y="1176950"/>
            <a:ext cx="5760000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 ON bar(id) where id &lt; 1000;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idx_part  (cost=0.00..195.28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pg_size_pretty(pg_total_relation_size('idx_part'));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291800" y="1176950"/>
            <a:ext cx="5612924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idx_full ON bar(id);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(cost=61568.60..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175262.59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idx_full  (cost=0.00..61564.43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</a:t>
            </a:r>
            <a:r>
              <a:rPr lang="en-US" sz="1200" dirty="0">
                <a:solidFill>
                  <a:srgbClr val="FF0000"/>
                </a:solidFill>
                <a:sym typeface="Courier New"/>
              </a:rPr>
              <a:t>full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214 MB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1" name="Google Shape;191;p19"/>
          <p:cNvSpPr/>
          <p:nvPr/>
        </p:nvSpPr>
        <p:spPr>
          <a:xfrm>
            <a:off x="337200" y="5425015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128815" y="5421547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969133" y="5377019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91809" y="777756"/>
            <a:ext cx="564960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Index</a:t>
            </a:r>
            <a:endParaRPr dirty="0"/>
          </a:p>
        </p:txBody>
      </p:sp>
      <p:sp>
        <p:nvSpPr>
          <p:cNvPr id="196" name="Google Shape;196;p19"/>
          <p:cNvSpPr txBox="1"/>
          <p:nvPr/>
        </p:nvSpPr>
        <p:spPr>
          <a:xfrm>
            <a:off x="6094800" y="798658"/>
            <a:ext cx="5706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  <a:endParaRPr dirty="0"/>
          </a:p>
        </p:txBody>
      </p:sp>
      <p:sp>
        <p:nvSpPr>
          <p:cNvPr id="197" name="Google Shape;197;p19"/>
          <p:cNvSpPr/>
          <p:nvPr/>
        </p:nvSpPr>
        <p:spPr>
          <a:xfrm>
            <a:off x="9026439" y="1278713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6000" y="22603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15</a:t>
            </a:fld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40576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42603"/>
            <a:ext cx="11880000" cy="15973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947421"/>
            <a:ext cx="7325100" cy="136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39804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16</a:t>
            </a:fld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32526"/>
            <a:ext cx="6376424" cy="9505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334865" y="2789274"/>
            <a:ext cx="326957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334866" y="4627154"/>
            <a:ext cx="179438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6" name="Google Shape;149;p15">
            <a:extLst>
              <a:ext uri="{FF2B5EF4-FFF2-40B4-BE49-F238E27FC236}">
                <a16:creationId xmlns:a16="http://schemas.microsoft.com/office/drawing/2014/main" id="{5D3C4569-C35F-7647-B2D0-18713D32FF85}"/>
              </a:ext>
            </a:extLst>
          </p:cNvPr>
          <p:cNvSpPr/>
          <p:nvPr/>
        </p:nvSpPr>
        <p:spPr>
          <a:xfrm>
            <a:off x="5551701" y="964075"/>
            <a:ext cx="43443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FF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1"/>
          </p:nvPr>
        </p:nvSpPr>
        <p:spPr>
          <a:xfrm>
            <a:off x="180000" y="949087"/>
            <a:ext cx="11880000" cy="13506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11728028" y="6267750"/>
            <a:ext cx="291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17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-393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80000" y="1080000"/>
            <a:ext cx="11880000" cy="246185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18</a:t>
            </a:fld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340821" y="141582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1289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79999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19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120000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 vs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925286"/>
            <a:ext cx="1187999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3/3</a:t>
            </a:r>
            <a:endParaRPr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20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76099" y="1013082"/>
            <a:ext cx="6344622" cy="52546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ABE3D9-EAEB-B44F-A1BB-647C4FC3E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935"/>
              </p:ext>
            </p:extLst>
          </p:nvPr>
        </p:nvGraphicFramePr>
        <p:xfrm>
          <a:off x="6655633" y="1013081"/>
          <a:ext cx="5091420" cy="525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56000" y="432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21</a:t>
            </a:fld>
            <a:endParaRPr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32000" y="2272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22</a:t>
            </a:fld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132000" y="3150"/>
            <a:ext cx="1161360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132000" y="899999"/>
            <a:ext cx="11887699" cy="52881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623399" y="6267750"/>
            <a:ext cx="396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39978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514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sldNum" idx="12"/>
          </p:nvPr>
        </p:nvSpPr>
        <p:spPr>
          <a:xfrm>
            <a:off x="11756578" y="6267750"/>
            <a:ext cx="263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40029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1"/>
          </p:nvPr>
        </p:nvSpPr>
        <p:spPr>
          <a:xfrm>
            <a:off x="180000" y="900001"/>
            <a:ext cx="11880000" cy="51419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718529" y="6267750"/>
            <a:ext cx="301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25</a:t>
            </a:fld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5525947" y="1173255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551347" y="932161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6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26</a:t>
            </a:fld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27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5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28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55997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29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8800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30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51033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 indexrelname, idx_scan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pg_catalog.pg_stat_user_indexes;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indexrelname  | idx_scan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idx_foo_date  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   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idx_btree_id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idx_btree_name|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idx_brin_brin 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</a:rPr>
              <a:t>?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sz="2500" dirty="0">
                <a:solidFill>
                  <a:schemeClr val="bg1"/>
                </a:solidFill>
              </a:rPr>
              <a:t>” 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chemeClr val="bg1"/>
                </a:solidFill>
              </a:rPr>
              <a:t>Michael Marquardt author of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Leading with Questions</a:t>
            </a:r>
            <a:endParaRPr sz="2500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BB755D0-077B-574C-8FC5-32CB07C1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8000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8000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180000" y="481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Tables (Heap)</a:t>
            </a:r>
            <a:endParaRPr b="0" dirty="0"/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721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880000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80000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80000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79999" y="25758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180000" y="823800"/>
            <a:ext cx="11880000" cy="17082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79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55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88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7490</TotalTime>
  <Words>4354</Words>
  <Application>Microsoft Macintosh PowerPoint</Application>
  <PresentationFormat>Widescreen</PresentationFormat>
  <Paragraphs>493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Arial</vt:lpstr>
      <vt:lpstr>Exo 2</vt:lpstr>
      <vt:lpstr>Courier New</vt:lpstr>
      <vt:lpstr>Ink Free</vt:lpstr>
      <vt:lpstr>PLE19 Master</vt:lpstr>
      <vt:lpstr>Deep Dive Into PostgreSQL Indexes</vt:lpstr>
      <vt:lpstr>Heap vs Index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3/3</vt:lpstr>
      <vt:lpstr>GIN Index 1/2</vt:lpstr>
      <vt:lpstr>GIN Index 2/2</vt:lpstr>
      <vt:lpstr>GiST Index</vt:lpstr>
      <vt:lpstr>Where and What?</vt:lpstr>
      <vt:lpstr>Index Only Scans</vt:lpstr>
      <vt:lpstr>Index Only Scans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95</cp:revision>
  <cp:lastPrinted>2019-07-03T00:43:29Z</cp:lastPrinted>
  <dcterms:modified xsi:type="dcterms:W3CDTF">2020-05-20T18:05:08Z</dcterms:modified>
</cp:coreProperties>
</file>